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65" r:id="rId9"/>
    <p:sldId id="260" r:id="rId10"/>
    <p:sldId id="272" r:id="rId11"/>
    <p:sldId id="266" r:id="rId12"/>
    <p:sldId id="267" r:id="rId13"/>
    <p:sldId id="275" r:id="rId14"/>
    <p:sldId id="273" r:id="rId15"/>
    <p:sldId id="274" r:id="rId16"/>
    <p:sldId id="277" r:id="rId17"/>
    <p:sldId id="27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722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12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91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889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697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0001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4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7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82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139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617F-27D4-4378-9BB6-62BEDE36B0F5}" type="datetimeFigureOut">
              <a:rPr lang="nl-NL" smtClean="0"/>
              <a:t>2-10-2017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BB693-96A0-407F-8688-8054418583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80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Voeren en Verzorgen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5</a:t>
            </a:r>
          </a:p>
          <a:p>
            <a:r>
              <a:rPr lang="nl-NL" dirty="0" smtClean="0"/>
              <a:t>Niveau 4</a:t>
            </a:r>
          </a:p>
          <a:p>
            <a:r>
              <a:rPr lang="nl-NL" dirty="0" smtClean="0"/>
              <a:t>Blok 1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478" y="4019550"/>
            <a:ext cx="4391025" cy="24765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97" y="3735265"/>
            <a:ext cx="3781700" cy="27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4913692"/>
            <a:ext cx="2857500" cy="1905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Verschil eetgedrag hond &amp; Kat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Hond</a:t>
            </a:r>
            <a:endParaRPr lang="nl-NL" sz="36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051882" cy="5982942"/>
          </a:xfrm>
        </p:spPr>
        <p:txBody>
          <a:bodyPr>
            <a:normAutofit/>
          </a:bodyPr>
          <a:lstStyle/>
          <a:p>
            <a:r>
              <a:rPr lang="nl-NL" dirty="0" smtClean="0"/>
              <a:t>Adaptieve </a:t>
            </a:r>
            <a:r>
              <a:rPr lang="nl-NL" dirty="0"/>
              <a:t>carnivoor</a:t>
            </a:r>
          </a:p>
          <a:p>
            <a:r>
              <a:rPr lang="nl-NL" dirty="0" smtClean="0"/>
              <a:t>1 </a:t>
            </a:r>
            <a:r>
              <a:rPr lang="nl-NL" dirty="0"/>
              <a:t>tot 3 maaltijden per dag</a:t>
            </a:r>
          </a:p>
          <a:p>
            <a:r>
              <a:rPr lang="nl-NL" dirty="0" smtClean="0"/>
              <a:t>Eet </a:t>
            </a:r>
            <a:r>
              <a:rPr lang="nl-NL" dirty="0"/>
              <a:t>alleen overdag</a:t>
            </a:r>
          </a:p>
          <a:p>
            <a:r>
              <a:rPr lang="nl-NL" dirty="0" smtClean="0"/>
              <a:t>Snelle </a:t>
            </a:r>
            <a:r>
              <a:rPr lang="nl-NL" dirty="0"/>
              <a:t>eter</a:t>
            </a:r>
          </a:p>
          <a:p>
            <a:r>
              <a:rPr lang="nl-NL" dirty="0" smtClean="0"/>
              <a:t>De </a:t>
            </a:r>
            <a:r>
              <a:rPr lang="nl-NL" dirty="0"/>
              <a:t>maaltijd heeft wel </a:t>
            </a:r>
            <a:r>
              <a:rPr lang="nl-NL" dirty="0" smtClean="0"/>
              <a:t>een</a:t>
            </a:r>
            <a:br>
              <a:rPr lang="nl-NL" dirty="0" smtClean="0"/>
            </a:br>
            <a:r>
              <a:rPr lang="nl-NL" dirty="0" smtClean="0"/>
              <a:t>sociale functie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3600" dirty="0" smtClean="0"/>
              <a:t>Kat</a:t>
            </a:r>
            <a:endParaRPr lang="nl-NL" sz="36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Uitgesproken </a:t>
            </a:r>
            <a:r>
              <a:rPr lang="nl-NL" dirty="0"/>
              <a:t>carnivoor</a:t>
            </a:r>
          </a:p>
          <a:p>
            <a:r>
              <a:rPr lang="nl-NL" dirty="0"/>
              <a:t>7 tot 20 maaltijden per dag </a:t>
            </a:r>
          </a:p>
          <a:p>
            <a:r>
              <a:rPr lang="nl-NL" dirty="0"/>
              <a:t>Eet overdag en 's nachts</a:t>
            </a:r>
          </a:p>
          <a:p>
            <a:r>
              <a:rPr lang="nl-NL" dirty="0"/>
              <a:t>Rustige eter</a:t>
            </a:r>
          </a:p>
          <a:p>
            <a:r>
              <a:rPr lang="nl-NL" dirty="0" smtClean="0"/>
              <a:t>De </a:t>
            </a:r>
            <a:r>
              <a:rPr lang="nl-NL" dirty="0"/>
              <a:t>maaltijd heeft </a:t>
            </a:r>
            <a:r>
              <a:rPr lang="nl-NL" dirty="0" smtClean="0"/>
              <a:t>geen</a:t>
            </a:r>
            <a:br>
              <a:rPr lang="nl-NL" dirty="0" smtClean="0"/>
            </a:br>
            <a:r>
              <a:rPr lang="nl-NL" dirty="0" smtClean="0"/>
              <a:t>sociale </a:t>
            </a:r>
            <a:r>
              <a:rPr lang="nl-NL" dirty="0"/>
              <a:t>functie</a:t>
            </a:r>
          </a:p>
          <a:p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369" y="3637722"/>
            <a:ext cx="1703631" cy="255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Koolhydraatbehoefte 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4"/>
            <a:ext cx="11088757" cy="4734201"/>
          </a:xfrm>
        </p:spPr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Hond</a:t>
            </a:r>
          </a:p>
          <a:p>
            <a:pPr lvl="1"/>
            <a:r>
              <a:rPr lang="nl-NL" sz="2800" dirty="0"/>
              <a:t>Meeste hondenvoer bestaat uit 30-60% koolhydraten</a:t>
            </a:r>
          </a:p>
          <a:p>
            <a:pPr lvl="1"/>
            <a:r>
              <a:rPr lang="nl-NL" sz="2800" dirty="0"/>
              <a:t>Hondenvoer bestaat voor het grootste deel uit zetmeel</a:t>
            </a:r>
          </a:p>
          <a:p>
            <a:pPr lvl="1"/>
            <a:r>
              <a:rPr lang="nl-NL" sz="2800" dirty="0"/>
              <a:t>Voeding met </a:t>
            </a:r>
            <a:r>
              <a:rPr lang="nl-NL" sz="2800" dirty="0" smtClean="0"/>
              <a:t>te weinig </a:t>
            </a:r>
            <a:r>
              <a:rPr lang="nl-NL" sz="2800" dirty="0"/>
              <a:t>koolhydraten zorgt voor sloomheid en geeft vooral ook problemen bij de dracht en lactatie.</a:t>
            </a:r>
          </a:p>
          <a:p>
            <a:endParaRPr lang="nl-NL" dirty="0" smtClean="0"/>
          </a:p>
          <a:p>
            <a:r>
              <a:rPr lang="nl-NL" b="1" dirty="0" smtClean="0">
                <a:solidFill>
                  <a:schemeClr val="tx2"/>
                </a:solidFill>
              </a:rPr>
              <a:t>Kat</a:t>
            </a:r>
          </a:p>
          <a:p>
            <a:pPr lvl="1"/>
            <a:r>
              <a:rPr lang="nl-NL" sz="2800" dirty="0" smtClean="0"/>
              <a:t>Laag koolhydraatgehalte in het voer ideaal</a:t>
            </a:r>
          </a:p>
          <a:p>
            <a:pPr lvl="1"/>
            <a:r>
              <a:rPr lang="nl-NL" sz="2800" dirty="0" smtClean="0"/>
              <a:t>Koolhydraatgehaltes tot 35% </a:t>
            </a:r>
            <a:r>
              <a:rPr lang="nl-NL" sz="2800" dirty="0" err="1" smtClean="0"/>
              <a:t>ds</a:t>
            </a:r>
            <a:r>
              <a:rPr lang="nl-NL" sz="2800" dirty="0" smtClean="0"/>
              <a:t> geeft geen problemen</a:t>
            </a:r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96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Eiwitbehoefte 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84651"/>
            <a:ext cx="10515600" cy="4351338"/>
          </a:xfrm>
        </p:spPr>
        <p:txBody>
          <a:bodyPr/>
          <a:lstStyle/>
          <a:p>
            <a:r>
              <a:rPr lang="nl-NL" b="1" dirty="0" smtClean="0"/>
              <a:t>Hond: </a:t>
            </a:r>
            <a:r>
              <a:rPr lang="nl-NL" dirty="0" smtClean="0"/>
              <a:t>minimaal 6% (optimaal: 18-22%)</a:t>
            </a:r>
          </a:p>
          <a:p>
            <a:r>
              <a:rPr lang="nl-NL" b="1" dirty="0" smtClean="0"/>
              <a:t>Kat: </a:t>
            </a:r>
            <a:r>
              <a:rPr lang="nl-NL" dirty="0" smtClean="0"/>
              <a:t>minimaal 24% (</a:t>
            </a:r>
            <a:r>
              <a:rPr lang="nl-NL" dirty="0" err="1" smtClean="0"/>
              <a:t>kittens</a:t>
            </a:r>
            <a:r>
              <a:rPr lang="nl-NL" dirty="0" smtClean="0"/>
              <a:t>) en 14% (volwassen) (optimaal: 26-30%)</a:t>
            </a:r>
          </a:p>
          <a:p>
            <a:r>
              <a:rPr lang="nl-NL" b="1" dirty="0" err="1" smtClean="0"/>
              <a:t>Taurine</a:t>
            </a:r>
            <a:r>
              <a:rPr lang="nl-NL" dirty="0"/>
              <a:t> (= een aminozuur) kan een hond zelf aanmaken. Een kat niet.</a:t>
            </a:r>
            <a:br>
              <a:rPr lang="nl-NL" dirty="0"/>
            </a:br>
            <a:r>
              <a:rPr lang="nl-NL" dirty="0" err="1"/>
              <a:t>Taurine</a:t>
            </a:r>
            <a:r>
              <a:rPr lang="nl-NL" dirty="0"/>
              <a:t> zit voornamelijk in dierlijk weefsel en nauwelijks in plantaardige voeding</a:t>
            </a:r>
            <a:r>
              <a:rPr lang="nl-NL" dirty="0" smtClean="0"/>
              <a:t>.</a:t>
            </a:r>
          </a:p>
          <a:p>
            <a:r>
              <a:rPr lang="nl-NL" b="1" dirty="0" smtClean="0"/>
              <a:t>Arginine</a:t>
            </a:r>
            <a:r>
              <a:rPr lang="nl-NL" dirty="0"/>
              <a:t>  (= een aminozuur) </a:t>
            </a:r>
            <a:r>
              <a:rPr lang="nl-NL" dirty="0" smtClean="0"/>
              <a:t>moet </a:t>
            </a:r>
            <a:r>
              <a:rPr lang="nl-NL" dirty="0"/>
              <a:t>in het voedsel voor een kat aanwezig zijn. </a:t>
            </a:r>
            <a:r>
              <a:rPr lang="nl-NL" dirty="0" smtClean="0"/>
              <a:t>Niet </a:t>
            </a:r>
            <a:r>
              <a:rPr lang="nl-NL" dirty="0" err="1" smtClean="0"/>
              <a:t>perce</a:t>
            </a:r>
            <a:r>
              <a:rPr lang="nl-NL" dirty="0" smtClean="0"/>
              <a:t> </a:t>
            </a:r>
            <a:r>
              <a:rPr lang="nl-NL" dirty="0"/>
              <a:t>in dat van een hond</a:t>
            </a:r>
            <a:r>
              <a:rPr lang="nl-NL" dirty="0" smtClean="0"/>
              <a:t>. Arginine zit in dierlijk materiaal. </a:t>
            </a:r>
          </a:p>
          <a:p>
            <a:r>
              <a:rPr lang="nl-NL" dirty="0"/>
              <a:t>De eiwitbehoefte van de kat is duidelijk hoger dan die van de hond.</a:t>
            </a:r>
          </a:p>
        </p:txBody>
      </p:sp>
    </p:spTree>
    <p:extLst>
      <p:ext uri="{BB962C8B-B14F-4D97-AF65-F5344CB8AC3E}">
        <p14:creationId xmlns:p14="http://schemas.microsoft.com/office/powerpoint/2010/main" val="15774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6-10-03 om 23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79" y="409844"/>
            <a:ext cx="5655971" cy="6166438"/>
          </a:xfrm>
          <a:prstGeom prst="rect">
            <a:avLst/>
          </a:prstGeom>
        </p:spPr>
      </p:pic>
      <p:sp>
        <p:nvSpPr>
          <p:cNvPr id="5" name="Tekstvak 2"/>
          <p:cNvSpPr txBox="1"/>
          <p:nvPr/>
        </p:nvSpPr>
        <p:spPr>
          <a:xfrm>
            <a:off x="455542" y="3308397"/>
            <a:ext cx="5050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Functie van eiwit is dus niet alleen bouwsteen</a:t>
            </a:r>
            <a:r>
              <a:rPr kumimoji="0" lang="nl-NL" sz="20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nl-NL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Vetbehoefte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Omega-3 en omega-6 vetzuren zijn noodzakelijk in de voeding:</a:t>
            </a:r>
            <a:endParaRPr lang="nl-NL" dirty="0"/>
          </a:p>
          <a:p>
            <a:pPr lvl="1"/>
            <a:r>
              <a:rPr lang="nl-NL" dirty="0"/>
              <a:t>1. Alfa-linoleenzuur </a:t>
            </a:r>
          </a:p>
          <a:p>
            <a:pPr lvl="1"/>
            <a:r>
              <a:rPr lang="nl-NL" dirty="0"/>
              <a:t>2. Linoleenzuur</a:t>
            </a:r>
          </a:p>
          <a:p>
            <a:pPr lvl="1"/>
            <a:r>
              <a:rPr lang="nl-NL" dirty="0"/>
              <a:t>3. Arachidonzuur (alleen bij de kat essentieel in de voeding)</a:t>
            </a:r>
          </a:p>
          <a:p>
            <a:r>
              <a:rPr lang="nl-NL" dirty="0" smtClean="0"/>
              <a:t>Deze vetzuren hebben een ontstekingsremmend effect.</a:t>
            </a:r>
          </a:p>
          <a:p>
            <a:r>
              <a:rPr lang="nl-NL" dirty="0" smtClean="0"/>
              <a:t>Katten en honden verdragen </a:t>
            </a:r>
            <a:r>
              <a:rPr lang="nl-NL" dirty="0"/>
              <a:t>grote hoeveelheden </a:t>
            </a:r>
            <a:r>
              <a:rPr lang="nl-NL" dirty="0" smtClean="0"/>
              <a:t>vetten. In </a:t>
            </a:r>
            <a:r>
              <a:rPr lang="nl-NL" dirty="0"/>
              <a:t>tegenstelling tot </a:t>
            </a:r>
            <a:r>
              <a:rPr lang="nl-NL" dirty="0" smtClean="0"/>
              <a:t>de </a:t>
            </a:r>
            <a:r>
              <a:rPr lang="nl-NL" dirty="0"/>
              <a:t>mens lijden ze zelden aan hart en vaatziekten als een gevolg van een te vette </a:t>
            </a:r>
            <a:r>
              <a:rPr lang="nl-NL" dirty="0" smtClean="0"/>
              <a:t>voeding.</a:t>
            </a:r>
          </a:p>
          <a:p>
            <a:r>
              <a:rPr lang="nl-NL" dirty="0" smtClean="0"/>
              <a:t>Overschot zorgt voor beide diersoorten wel voor zwaarlijvigheid.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65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Vitaminen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Vitamine A</a:t>
            </a:r>
            <a:r>
              <a:rPr lang="nl-NL" dirty="0"/>
              <a:t>, kan een hond uit caroteen (= gele kleurstof die onder andere in wortelen voorkomt) aanmaken. Een kat kan caroteen niet omzetten in vitamine A</a:t>
            </a:r>
            <a:r>
              <a:rPr lang="nl-NL" dirty="0" smtClean="0"/>
              <a:t>.</a:t>
            </a:r>
          </a:p>
          <a:p>
            <a:pPr lvl="1"/>
            <a:r>
              <a:rPr lang="nl-NL" dirty="0" smtClean="0"/>
              <a:t>Als een kat een </a:t>
            </a:r>
            <a:r>
              <a:rPr lang="nl-NL" dirty="0"/>
              <a:t>overdosis vitamine A </a:t>
            </a:r>
            <a:r>
              <a:rPr lang="nl-NL" dirty="0" smtClean="0"/>
              <a:t>binnenkrijgt (voeren van lever) dan kan de kat dit </a:t>
            </a:r>
            <a:r>
              <a:rPr lang="nl-NL" dirty="0"/>
              <a:t>niet uitscheiden waardoor vitamine-A vergiftiging kan optreden</a:t>
            </a:r>
            <a:r>
              <a:rPr lang="nl-NL" dirty="0" smtClean="0"/>
              <a:t>.</a:t>
            </a:r>
          </a:p>
          <a:p>
            <a:pPr marL="457200" lvl="1" indent="0">
              <a:buNone/>
            </a:pPr>
            <a:endParaRPr lang="nl-NL" dirty="0" smtClean="0"/>
          </a:p>
          <a:p>
            <a:r>
              <a:rPr lang="nl-NL" b="1" dirty="0" err="1" smtClean="0"/>
              <a:t>Niacine</a:t>
            </a:r>
            <a:r>
              <a:rPr lang="nl-NL" b="1" dirty="0" smtClean="0"/>
              <a:t> </a:t>
            </a:r>
            <a:r>
              <a:rPr lang="nl-NL" dirty="0"/>
              <a:t>(= vitamine </a:t>
            </a:r>
            <a:r>
              <a:rPr lang="nl-NL" dirty="0" smtClean="0"/>
              <a:t>B3) moet aanwezig zijn in de voeding van de kat, een hond kan deze vitamine zelf aanmaken.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0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Mineralen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De behoefte aan mineralen en andere sporenelementen bij honden en katten is redelijk gelijk. Hierbij zijn er geen extreme verschillen in de voedingsbehoefte.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95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 volgende week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Dieetvoeding</a:t>
            </a:r>
          </a:p>
          <a:p>
            <a:r>
              <a:rPr lang="nl-NL" dirty="0" smtClean="0"/>
              <a:t>Voedingsproductie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9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Wat hebben we vorige week gedaan?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1080" y="1807232"/>
            <a:ext cx="10515600" cy="133558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Voerberekeningen </a:t>
            </a:r>
          </a:p>
          <a:p>
            <a:pPr lvl="1"/>
            <a:r>
              <a:rPr lang="nl-NL" dirty="0" smtClean="0"/>
              <a:t>Energiebehoefte van de hond </a:t>
            </a:r>
          </a:p>
          <a:p>
            <a:pPr lvl="1"/>
            <a:r>
              <a:rPr lang="nl-NL" dirty="0" smtClean="0"/>
              <a:t>Energiehoeveelheid in het voer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3161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chemeClr val="tx2"/>
                </a:solidFill>
              </a:rPr>
              <a:t>Wat gaan we vandaag doen?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1295400" y="4298813"/>
            <a:ext cx="10515600" cy="23414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Berekeningen kort bespreken</a:t>
            </a:r>
          </a:p>
          <a:p>
            <a:r>
              <a:rPr lang="nl-NL" dirty="0" smtClean="0"/>
              <a:t>Klassikaal een laatste voerberekening doen</a:t>
            </a:r>
          </a:p>
          <a:p>
            <a:r>
              <a:rPr lang="nl-NL" dirty="0" smtClean="0"/>
              <a:t>Voeding hond en kat</a:t>
            </a:r>
          </a:p>
          <a:p>
            <a:r>
              <a:rPr lang="nl-NL" dirty="0" smtClean="0"/>
              <a:t>Exterieur verzorging hond</a:t>
            </a:r>
          </a:p>
          <a:p>
            <a:r>
              <a:rPr lang="nl-NL" dirty="0" err="1" smtClean="0"/>
              <a:t>Rasgroepen</a:t>
            </a:r>
            <a:r>
              <a:rPr lang="nl-NL" dirty="0" smtClean="0"/>
              <a:t> oefenen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49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Berekeningen bespreken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het gelukt met uitrekenen?</a:t>
            </a:r>
          </a:p>
          <a:p>
            <a:r>
              <a:rPr lang="nl-NL" dirty="0" smtClean="0"/>
              <a:t>Antwoorden staan op de Wikiwijs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531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Berekening klassikaal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Diersoort: 	Hond</a:t>
            </a:r>
          </a:p>
          <a:p>
            <a:pPr marL="0" indent="0">
              <a:buNone/>
            </a:pPr>
            <a:r>
              <a:rPr lang="nl-NL" dirty="0" smtClean="0"/>
              <a:t>Ras:		Labrador </a:t>
            </a:r>
            <a:r>
              <a:rPr lang="nl-NL" dirty="0" err="1" smtClean="0"/>
              <a:t>Retriever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Leeftijd: 	Volwassen</a:t>
            </a:r>
          </a:p>
          <a:p>
            <a:pPr marL="0" indent="0">
              <a:buNone/>
            </a:pPr>
            <a:r>
              <a:rPr lang="nl-NL" dirty="0" smtClean="0"/>
              <a:t>Status:	Overgewicht</a:t>
            </a:r>
            <a:br>
              <a:rPr lang="nl-NL" dirty="0" smtClean="0"/>
            </a:br>
            <a:r>
              <a:rPr lang="nl-NL" dirty="0" smtClean="0"/>
              <a:t>Kilo:		36 kilo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Stap 1: Bereken de energiebehoefte (REB en DEB) van deze hond</a:t>
            </a:r>
          </a:p>
          <a:p>
            <a:pPr marL="0" indent="0">
              <a:buNone/>
            </a:pPr>
            <a:r>
              <a:rPr lang="nl-NL" dirty="0" smtClean="0"/>
              <a:t>REB= </a:t>
            </a:r>
            <a:r>
              <a:rPr lang="nl-NL" dirty="0" smtClean="0"/>
              <a:t>30*30+70 </a:t>
            </a:r>
            <a:r>
              <a:rPr lang="nl-NL" dirty="0" smtClean="0"/>
              <a:t>= </a:t>
            </a:r>
            <a:r>
              <a:rPr lang="nl-NL" dirty="0" smtClean="0"/>
              <a:t>970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DEB = </a:t>
            </a:r>
            <a:r>
              <a:rPr lang="nl-NL" dirty="0" smtClean="0"/>
              <a:t>970 </a:t>
            </a:r>
            <a:r>
              <a:rPr lang="nl-NL" dirty="0" smtClean="0"/>
              <a:t>* 1,4 = </a:t>
            </a:r>
            <a:r>
              <a:rPr lang="nl-NL" dirty="0" smtClean="0"/>
              <a:t>1358 </a:t>
            </a:r>
            <a:r>
              <a:rPr lang="nl-NL" dirty="0" smtClean="0"/>
              <a:t>kcal per dag nodig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838200" y="1800665"/>
            <a:ext cx="5182772" cy="25462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87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66" y="38046"/>
            <a:ext cx="9366068" cy="66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tx2"/>
                </a:solidFill>
              </a:rPr>
              <a:t>Berekening klassikaal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9194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Voeding:	</a:t>
            </a:r>
            <a:r>
              <a:rPr lang="nl-NL" dirty="0" err="1" smtClean="0"/>
              <a:t>Jarco</a:t>
            </a:r>
            <a:r>
              <a:rPr lang="nl-NL" dirty="0" smtClean="0"/>
              <a:t> Adult Light Kip/rijst	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r>
              <a:rPr lang="nl-NL" dirty="0" smtClean="0"/>
              <a:t>Wat voor een voeding is dit?</a:t>
            </a:r>
          </a:p>
          <a:p>
            <a:pPr marL="514350" indent="-514350">
              <a:buAutoNum type="arabicPeriod"/>
            </a:pPr>
            <a:r>
              <a:rPr lang="nl-NL" dirty="0" smtClean="0"/>
              <a:t>Bereken de energiehoeveelheid in dit voer.</a:t>
            </a:r>
          </a:p>
          <a:p>
            <a:pPr marL="514350" indent="-514350">
              <a:buAutoNum type="arabicPeriod"/>
            </a:pPr>
            <a:endParaRPr lang="nl-NL" dirty="0"/>
          </a:p>
          <a:p>
            <a:pPr marL="971550" lvl="1" indent="-514350">
              <a:buAutoNum type="arabicPeriod"/>
            </a:pP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515547"/>
              </p:ext>
            </p:extLst>
          </p:nvPr>
        </p:nvGraphicFramePr>
        <p:xfrm>
          <a:off x="1822994" y="3735177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156773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1403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Voedingstoffen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Percentage in Voeding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99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eiwit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84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vet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1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Ruwe celstof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4,5%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55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as (+</a:t>
                      </a:r>
                      <a:r>
                        <a:rPr lang="nl-NL" baseline="0" dirty="0" err="1" smtClean="0"/>
                        <a:t>calcium+fosfor</a:t>
                      </a:r>
                      <a:r>
                        <a:rPr lang="nl-NL" baseline="0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4,5 % + 0,85% +0,75%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Vocht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5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1" dirty="0" smtClean="0"/>
                        <a:t>Totaal</a:t>
                      </a:r>
                      <a:r>
                        <a:rPr lang="nl-NL" b="1" baseline="0" dirty="0" smtClean="0"/>
                        <a:t> bovenstaand:</a:t>
                      </a:r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1" dirty="0" smtClean="0"/>
                        <a:t>48,6%</a:t>
                      </a:r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2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Koolhydraten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 – 48,6% = 51,4%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13512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5886994" y="4079460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886994" y="4462982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6994" y="4846504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886994" y="5218537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886994" y="5590570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6994" y="5962603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5886994" y="6366870"/>
            <a:ext cx="4064000" cy="340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61703" y="1690688"/>
            <a:ext cx="6126480" cy="529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994" y="365125"/>
            <a:ext cx="1714500" cy="2857500"/>
          </a:xfrm>
          <a:prstGeom prst="rect">
            <a:avLst/>
          </a:prstGeom>
        </p:spPr>
      </p:pic>
      <p:sp>
        <p:nvSpPr>
          <p:cNvPr id="14" name="Rechthoek 13"/>
          <p:cNvSpPr/>
          <p:nvPr/>
        </p:nvSpPr>
        <p:spPr>
          <a:xfrm>
            <a:off x="739139" y="3579074"/>
            <a:ext cx="10295709" cy="3122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838200" y="3579074"/>
            <a:ext cx="10196648" cy="327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58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59113"/>
              </p:ext>
            </p:extLst>
          </p:nvPr>
        </p:nvGraphicFramePr>
        <p:xfrm>
          <a:off x="715851" y="1820705"/>
          <a:ext cx="11009983" cy="421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3913">
                  <a:extLst>
                    <a:ext uri="{9D8B030D-6E8A-4147-A177-3AD203B41FA5}">
                      <a16:colId xmlns:a16="http://schemas.microsoft.com/office/drawing/2014/main" val="3415677377"/>
                    </a:ext>
                  </a:extLst>
                </a:gridCol>
                <a:gridCol w="2653571">
                  <a:extLst>
                    <a:ext uri="{9D8B030D-6E8A-4147-A177-3AD203B41FA5}">
                      <a16:colId xmlns:a16="http://schemas.microsoft.com/office/drawing/2014/main" val="1814032004"/>
                    </a:ext>
                  </a:extLst>
                </a:gridCol>
                <a:gridCol w="2991371">
                  <a:extLst>
                    <a:ext uri="{9D8B030D-6E8A-4147-A177-3AD203B41FA5}">
                      <a16:colId xmlns:a16="http://schemas.microsoft.com/office/drawing/2014/main" val="727403396"/>
                    </a:ext>
                  </a:extLst>
                </a:gridCol>
                <a:gridCol w="2761128">
                  <a:extLst>
                    <a:ext uri="{9D8B030D-6E8A-4147-A177-3AD203B41FA5}">
                      <a16:colId xmlns:a16="http://schemas.microsoft.com/office/drawing/2014/main" val="2422942249"/>
                    </a:ext>
                  </a:extLst>
                </a:gridCol>
              </a:tblGrid>
              <a:tr h="492189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Voedingstoffen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Percentage in Voeding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Kcal</a:t>
                      </a:r>
                      <a:r>
                        <a:rPr lang="nl-NL" sz="2000" baseline="0" dirty="0" smtClean="0"/>
                        <a:t> per gram Voedingstof</a:t>
                      </a:r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Kcal ME per</a:t>
                      </a:r>
                      <a:r>
                        <a:rPr lang="nl-NL" sz="2000" baseline="0" dirty="0" smtClean="0"/>
                        <a:t> 100 gram</a:t>
                      </a:r>
                      <a:endParaRPr lang="nl-NL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999484"/>
                  </a:ext>
                </a:extLst>
              </a:tr>
              <a:tr h="396955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eiwit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20% x</a:t>
                      </a:r>
                      <a:r>
                        <a:rPr lang="nl-NL" baseline="0" dirty="0" smtClean="0"/>
                        <a:t> 3,5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70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084873"/>
                  </a:ext>
                </a:extLst>
              </a:tr>
              <a:tr h="396955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vet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8%</a:t>
                      </a:r>
                      <a:r>
                        <a:rPr lang="nl-NL" baseline="0" dirty="0" smtClean="0"/>
                        <a:t> x 8,7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69,6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11044"/>
                  </a:ext>
                </a:extLst>
              </a:tr>
              <a:tr h="396955">
                <a:tc>
                  <a:txBody>
                    <a:bodyPr/>
                    <a:lstStyle/>
                    <a:p>
                      <a:r>
                        <a:rPr lang="nl-NL" dirty="0" smtClean="0"/>
                        <a:t>Ruwe celstof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4,5%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554289"/>
                  </a:ext>
                </a:extLst>
              </a:tr>
              <a:tr h="738598">
                <a:tc>
                  <a:txBody>
                    <a:bodyPr/>
                    <a:lstStyle/>
                    <a:p>
                      <a:r>
                        <a:rPr lang="nl-NL" dirty="0" smtClean="0"/>
                        <a:t>Ruw</a:t>
                      </a:r>
                      <a:r>
                        <a:rPr lang="nl-NL" baseline="0" dirty="0" smtClean="0"/>
                        <a:t> as (+</a:t>
                      </a:r>
                      <a:r>
                        <a:rPr lang="nl-NL" baseline="0" dirty="0" err="1" smtClean="0"/>
                        <a:t>calcium+fosfor</a:t>
                      </a:r>
                      <a:r>
                        <a:rPr lang="nl-NL" baseline="0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4,5 % + 0,85% +0,75%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676737"/>
                  </a:ext>
                </a:extLst>
              </a:tr>
              <a:tr h="396955">
                <a:tc>
                  <a:txBody>
                    <a:bodyPr/>
                    <a:lstStyle/>
                    <a:p>
                      <a:r>
                        <a:rPr lang="nl-NL" dirty="0" smtClean="0"/>
                        <a:t>Vocht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65965"/>
                  </a:ext>
                </a:extLst>
              </a:tr>
              <a:tr h="364073">
                <a:tc>
                  <a:txBody>
                    <a:bodyPr/>
                    <a:lstStyle/>
                    <a:p>
                      <a:r>
                        <a:rPr lang="nl-NL" sz="1800" b="0" i="1" dirty="0" smtClean="0"/>
                        <a:t>Totaal</a:t>
                      </a:r>
                      <a:r>
                        <a:rPr lang="nl-NL" sz="1800" b="0" i="1" baseline="0" dirty="0" smtClean="0"/>
                        <a:t> bovenstaand:</a:t>
                      </a:r>
                      <a:endParaRPr lang="nl-NL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1" dirty="0" smtClean="0"/>
                        <a:t>48,6%</a:t>
                      </a:r>
                      <a:endParaRPr lang="nl-NL" sz="18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2453"/>
                  </a:ext>
                </a:extLst>
              </a:tr>
              <a:tr h="3969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Koolhydraten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100% – 48,6% = 51,4%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51,4% x 3,5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179,9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213512"/>
                  </a:ext>
                </a:extLst>
              </a:tr>
              <a:tr h="632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Totaal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100%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319,5 kcal per 100gram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76185"/>
                  </a:ext>
                </a:extLst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6004072" y="1820704"/>
            <a:ext cx="2796988" cy="4213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8801060" y="1820703"/>
            <a:ext cx="2949387" cy="4213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1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Berekening klassikaal</a:t>
            </a:r>
            <a:endParaRPr lang="nl-NL" b="1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 smtClean="0"/>
              <a:t>Hoeveel voer moet je deze hond dagelijks geven?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DEB = </a:t>
            </a:r>
            <a:r>
              <a:rPr lang="nl-NL" dirty="0" smtClean="0"/>
              <a:t>1358 </a:t>
            </a:r>
            <a:r>
              <a:rPr lang="nl-NL" dirty="0" smtClean="0"/>
              <a:t>kcal per dag</a:t>
            </a:r>
            <a:br>
              <a:rPr lang="nl-NL" dirty="0" smtClean="0"/>
            </a:br>
            <a:r>
              <a:rPr lang="nl-NL" dirty="0" smtClean="0"/>
              <a:t>Energiehoeveelheid in de voeding = 319,5 kcal per 100 gram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1358 /319,5*100 </a:t>
            </a:r>
            <a:r>
              <a:rPr lang="nl-NL" dirty="0" smtClean="0"/>
              <a:t>= </a:t>
            </a:r>
            <a:r>
              <a:rPr lang="nl-NL" dirty="0" smtClean="0"/>
              <a:t>425gram </a:t>
            </a:r>
            <a:r>
              <a:rPr lang="nl-NL" dirty="0" smtClean="0"/>
              <a:t>voer per dag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Wat valt je op aan deze hoeveelheid?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 smtClean="0"/>
              <a:t>Als je kijkt naar het voedingsadvies op de verpakking dan hoef je volgens de verpakking beduidend minder brokken te geven per dag. Mogelijk gebruikt deze fabrikant een andere formule.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0896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2"/>
                </a:solidFill>
              </a:rPr>
              <a:t>Voedingsverschillen hond &amp; kat</a:t>
            </a:r>
            <a:endParaRPr lang="nl-NL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Afbeeldingsresultaat voor hond mee 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062" y="1893059"/>
            <a:ext cx="9340048" cy="413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533</Words>
  <Application>Microsoft Office PowerPoint</Application>
  <PresentationFormat>Breedbeeld</PresentationFormat>
  <Paragraphs>133</Paragraphs>
  <Slides>17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Voeren en Verzorgen</vt:lpstr>
      <vt:lpstr>Wat hebben we vorige week gedaan?</vt:lpstr>
      <vt:lpstr>Berekeningen bespreken</vt:lpstr>
      <vt:lpstr>Berekening klassikaal</vt:lpstr>
      <vt:lpstr>PowerPoint-presentatie</vt:lpstr>
      <vt:lpstr>Berekening klassikaal</vt:lpstr>
      <vt:lpstr>PowerPoint-presentatie</vt:lpstr>
      <vt:lpstr>Berekening klassikaal</vt:lpstr>
      <vt:lpstr>Voedingsverschillen hond &amp; kat</vt:lpstr>
      <vt:lpstr>Verschil eetgedrag hond &amp; Kat</vt:lpstr>
      <vt:lpstr>Koolhydraatbehoefte </vt:lpstr>
      <vt:lpstr>Eiwitbehoefte </vt:lpstr>
      <vt:lpstr>PowerPoint-presentatie</vt:lpstr>
      <vt:lpstr>Vetbehoefte</vt:lpstr>
      <vt:lpstr>Vitaminen</vt:lpstr>
      <vt:lpstr>Mineralen</vt:lpstr>
      <vt:lpstr>Voeding volgende week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Weijden, Yorike van der</dc:creator>
  <cp:lastModifiedBy>Helanie Aalders</cp:lastModifiedBy>
  <cp:revision>25</cp:revision>
  <dcterms:created xsi:type="dcterms:W3CDTF">2017-09-29T14:11:41Z</dcterms:created>
  <dcterms:modified xsi:type="dcterms:W3CDTF">2017-10-02T13:49:00Z</dcterms:modified>
</cp:coreProperties>
</file>